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74" r:id="rId2"/>
    <p:sldId id="272" r:id="rId3"/>
    <p:sldId id="278" r:id="rId4"/>
    <p:sldId id="268" r:id="rId5"/>
    <p:sldId id="259" r:id="rId6"/>
    <p:sldId id="270" r:id="rId7"/>
    <p:sldId id="275" r:id="rId8"/>
    <p:sldId id="266" r:id="rId9"/>
    <p:sldId id="279"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8" autoAdjust="0"/>
    <p:restoredTop sz="93537" autoAdjust="0"/>
  </p:normalViewPr>
  <p:slideViewPr>
    <p:cSldViewPr snapToGrid="0">
      <p:cViewPr varScale="1">
        <p:scale>
          <a:sx n="119" d="100"/>
          <a:sy n="119" d="100"/>
        </p:scale>
        <p:origin x="7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22935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0044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217C01CDF565}"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7677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400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680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1156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51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3874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958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1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70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04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B61BEF0D-F0BB-DE4B-95CE-6DB70DBA9567}" type="datetimeFigureOut">
              <a:rPr lang="en-US" smtClean="0"/>
              <a:pPr/>
              <a:t>7/24/23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217C01CDF56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27121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8"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0"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logo, font, symbol, emblem&#10;&#10;Description automatically generated">
            <a:extLst>
              <a:ext uri="{FF2B5EF4-FFF2-40B4-BE49-F238E27FC236}">
                <a16:creationId xmlns:a16="http://schemas.microsoft.com/office/drawing/2014/main" id="{16F64BCD-E7CC-3D5E-1A3A-19BEB55F0CFA}"/>
              </a:ext>
            </a:extLst>
          </p:cNvPr>
          <p:cNvPicPr>
            <a:picLocks noGrp="1" noChangeAspect="1"/>
          </p:cNvPicPr>
          <p:nvPr>
            <p:ph idx="1"/>
          </p:nvPr>
        </p:nvPicPr>
        <p:blipFill>
          <a:blip r:embed="rId5"/>
          <a:stretch>
            <a:fillRect/>
          </a:stretch>
        </p:blipFill>
        <p:spPr>
          <a:xfrm>
            <a:off x="-1087139" y="-5436"/>
            <a:ext cx="13277006" cy="685256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4"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on a green background&#10;&#10;Description automatically generated">
            <a:extLst>
              <a:ext uri="{FF2B5EF4-FFF2-40B4-BE49-F238E27FC236}">
                <a16:creationId xmlns:a16="http://schemas.microsoft.com/office/drawing/2014/main" id="{A302807E-476C-8ED7-1645-5D1F1ABF29D1}"/>
              </a:ext>
            </a:extLst>
          </p:cNvPr>
          <p:cNvPicPr>
            <a:picLocks noChangeAspect="1"/>
          </p:cNvPicPr>
          <p:nvPr/>
        </p:nvPicPr>
        <p:blipFill>
          <a:blip r:embed="rId6"/>
          <a:stretch>
            <a:fillRect/>
          </a:stretch>
        </p:blipFill>
        <p:spPr>
          <a:xfrm>
            <a:off x="-674265" y="50179"/>
            <a:ext cx="11649058" cy="6754924"/>
          </a:xfrm>
          <a:prstGeom prst="rect">
            <a:avLst/>
          </a:prstGeom>
        </p:spPr>
      </p:pic>
    </p:spTree>
    <p:extLst>
      <p:ext uri="{BB962C8B-B14F-4D97-AF65-F5344CB8AC3E}">
        <p14:creationId xmlns:p14="http://schemas.microsoft.com/office/powerpoint/2010/main" val="255100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D028FBE5-2515-4CF7-9061-EDC988E0A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a:extLst>
              <a:ext uri="{FF2B5EF4-FFF2-40B4-BE49-F238E27FC236}">
                <a16:creationId xmlns:a16="http://schemas.microsoft.com/office/drawing/2014/main" id="{10C2A92B-92F5-430A-A370-FD864418A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11" name="Picture 210">
            <a:extLst>
              <a:ext uri="{FF2B5EF4-FFF2-40B4-BE49-F238E27FC236}">
                <a16:creationId xmlns:a16="http://schemas.microsoft.com/office/drawing/2014/main" id="{C151BBAC-D417-4C14-AAFE-8AAA55B26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13" name="Rectangle 212">
            <a:extLst>
              <a:ext uri="{FF2B5EF4-FFF2-40B4-BE49-F238E27FC236}">
                <a16:creationId xmlns:a16="http://schemas.microsoft.com/office/drawing/2014/main" id="{7DBE5AD7-4CDA-4167-83AD-34003BB38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D580359-F271-4995-847D-4B9BBE8DE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FFE338A2-FC59-4CD5-84F6-6D7B39CC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ste container, screenshot, bin, design&#10;&#10;Description automatically generated">
            <a:extLst>
              <a:ext uri="{FF2B5EF4-FFF2-40B4-BE49-F238E27FC236}">
                <a16:creationId xmlns:a16="http://schemas.microsoft.com/office/drawing/2014/main" id="{07ED36C7-A3E3-FFA9-3070-CB324463D902}"/>
              </a:ext>
            </a:extLst>
          </p:cNvPr>
          <p:cNvPicPr>
            <a:picLocks noChangeAspect="1"/>
          </p:cNvPicPr>
          <p:nvPr/>
        </p:nvPicPr>
        <p:blipFill rotWithShape="1">
          <a:blip r:embed="rId5"/>
          <a:srcRect l="30221" r="-3" b="-3"/>
          <a:stretch/>
        </p:blipFill>
        <p:spPr>
          <a:xfrm>
            <a:off x="984901" y="2718"/>
            <a:ext cx="6055191" cy="685528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Content Placeholder 2">
            <a:extLst>
              <a:ext uri="{FF2B5EF4-FFF2-40B4-BE49-F238E27FC236}">
                <a16:creationId xmlns:a16="http://schemas.microsoft.com/office/drawing/2014/main" id="{7623B34C-C09A-8E41-50D7-F6F7FE23E672}"/>
              </a:ext>
            </a:extLst>
          </p:cNvPr>
          <p:cNvSpPr>
            <a:spLocks noGrp="1"/>
          </p:cNvSpPr>
          <p:nvPr>
            <p:ph idx="1"/>
          </p:nvPr>
        </p:nvSpPr>
        <p:spPr>
          <a:xfrm>
            <a:off x="7083452" y="92765"/>
            <a:ext cx="4260628" cy="6762517"/>
          </a:xfrm>
        </p:spPr>
        <p:txBody>
          <a:bodyPr>
            <a:normAutofit/>
          </a:bodyPr>
          <a:lstStyle/>
          <a:p>
            <a:pPr marL="6160" indent="0">
              <a:lnSpc>
                <a:spcPct val="110000"/>
              </a:lnSpc>
              <a:buNone/>
            </a:pPr>
            <a:r>
              <a:rPr lang="en-US" sz="1800" dirty="0">
                <a:solidFill>
                  <a:schemeClr val="accent5"/>
                </a:solidFill>
              </a:rPr>
              <a:t>Let your brand name combined with Beehive take your business to the next level. </a:t>
            </a:r>
            <a:r>
              <a:rPr lang="en-US" sz="1800" dirty="0">
                <a:solidFill>
                  <a:schemeClr val="accent5"/>
                </a:solidFill>
                <a:latin typeface="Calibri" panose="020F0502020204030204" pitchFamily="34" charset="0"/>
                <a:cs typeface="Arial" panose="020B0604020202020204" pitchFamily="34" charset="0"/>
              </a:rPr>
              <a:t>E</a:t>
            </a:r>
            <a:r>
              <a:rPr lang="en-US" sz="18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cofriendly Branding Made Easy For You. </a:t>
            </a:r>
            <a:endParaRPr lang="en-US" sz="1800" dirty="0">
              <a:solidFill>
                <a:schemeClr val="accent5"/>
              </a:solidFill>
            </a:endParaRPr>
          </a:p>
          <a:p>
            <a:pPr marL="6160" indent="0">
              <a:lnSpc>
                <a:spcPct val="110000"/>
              </a:lnSpc>
              <a:buNone/>
            </a:pPr>
            <a:r>
              <a:rPr lang="en-US" sz="1800" dirty="0">
                <a:solidFill>
                  <a:schemeClr val="accent5"/>
                </a:solidFill>
              </a:rPr>
              <a:t>Promote your brand and increase brand awareness quickly by creating a unique identity for it globally. Build trust With eco-friendly custom designs. Be recognized as earth's most compelling and respected eco-friendly brand where clients can get  eco-friendly products. When people see your environmentally friendly approach, they will appreciate you. It will help you provide a solution for those who come with a problem. It will make your brand popular worldwide, increase your brand visibility, get you more customers and boost your sales.</a:t>
            </a:r>
            <a:endParaRPr lang="en-LB" sz="1800" dirty="0">
              <a:solidFill>
                <a:schemeClr val="accent5"/>
              </a:solidFill>
            </a:endParaRPr>
          </a:p>
        </p:txBody>
      </p:sp>
      <p:sp>
        <p:nvSpPr>
          <p:cNvPr id="219" name="Rectangle 218">
            <a:extLst>
              <a:ext uri="{FF2B5EF4-FFF2-40B4-BE49-F238E27FC236}">
                <a16:creationId xmlns:a16="http://schemas.microsoft.com/office/drawing/2014/main" id="{A8F57220-9A7B-4037-B5C5-8BE03B33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53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5">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 name="Picture 27">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3" name="Rectangle 29">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1">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8E97D-22E3-BBEF-6423-A2DE931C8480}"/>
              </a:ext>
            </a:extLst>
          </p:cNvPr>
          <p:cNvSpPr>
            <a:spLocks noGrp="1"/>
          </p:cNvSpPr>
          <p:nvPr>
            <p:ph type="title"/>
          </p:nvPr>
        </p:nvSpPr>
        <p:spPr>
          <a:xfrm>
            <a:off x="1009893" y="3724516"/>
            <a:ext cx="10300826" cy="3130765"/>
          </a:xfrm>
        </p:spPr>
        <p:txBody>
          <a:bodyPr vert="horz" lIns="91440" tIns="45720" rIns="91440" bIns="45720" rtlCol="0" anchor="t">
            <a:noAutofit/>
          </a:bodyPr>
          <a:lstStyle/>
          <a:p>
            <a:pPr algn="l">
              <a:buClr>
                <a:srgbClr val="71B0BE"/>
              </a:buClr>
            </a:pPr>
            <a:r>
              <a:rPr lang="en-US" sz="1600" dirty="0">
                <a:solidFill>
                  <a:schemeClr val="accent5"/>
                </a:solidFill>
              </a:rPr>
              <a:t>Our story begins with a vision that aims to create opportunities for environmental education. We strive to promote education’s power in changing lives. At the heart of our mission, live our values for innovation and empowerment.</a:t>
            </a:r>
            <a:br>
              <a:rPr lang="en-LB" sz="1600" dirty="0">
                <a:solidFill>
                  <a:schemeClr val="accent5"/>
                </a:solidFill>
              </a:rPr>
            </a:br>
            <a:br>
              <a:rPr lang="en-US" sz="1600" dirty="0">
                <a:solidFill>
                  <a:schemeClr val="accent5"/>
                </a:solidFill>
              </a:rPr>
            </a:br>
            <a:r>
              <a:rPr lang="en-US" sz="1600" dirty="0">
                <a:solidFill>
                  <a:schemeClr val="accent5"/>
                </a:solidFill>
              </a:rPr>
              <a:t>The concept of BEEHIVE is all about spreading and preserving the principles of sustainability and environmental conservation. “Amsterdam”, the Dutch capital of the Kingdom of the Netherlands was introduced as one of the world’s most eco-friendly cities and greenest spots. </a:t>
            </a:r>
            <a:r>
              <a:rPr lang="en-US" sz="1600" dirty="0">
                <a:solidFill>
                  <a:schemeClr val="accent5"/>
                </a:solidFill>
                <a:latin typeface="Calibri" panose="020F0502020204030204" pitchFamily="34" charset="0"/>
                <a:ea typeface="Calibri" panose="020F0502020204030204" pitchFamily="34" charset="0"/>
                <a:cs typeface="Arial" panose="020B0604020202020204" pitchFamily="34" charset="0"/>
              </a:rPr>
              <a:t>We are proud to call Amsterdam our home, a city that is known for its eco-friendly policies and sustainable practices. Amsterdam is a testament to what can be achieved when people come together to protect the environment, and we are inspired by the spirit of the city and its residents.</a:t>
            </a:r>
            <a:br>
              <a:rPr lang="en-US" sz="1600" dirty="0">
                <a:solidFill>
                  <a:schemeClr val="accent5"/>
                </a:solidFill>
              </a:rPr>
            </a:br>
            <a:r>
              <a:rPr lang="en-US" sz="1600" dirty="0">
                <a:solidFill>
                  <a:schemeClr val="accent5"/>
                </a:solidFill>
              </a:rPr>
              <a:t>BEEHIVE is a permanent campaign, that is set on reminding the world to save our planet and take into consideration the wellbeing of the earth. It is crucial to incite inspiration in people, so they achieve their part in saving the planet. We need to get them thinking about our individual and collective impact on the world we live in. Do what you can, when you can. </a:t>
            </a:r>
            <a:br>
              <a:rPr lang="en-US" sz="1600" dirty="0">
                <a:solidFill>
                  <a:srgbClr val="FFFFFF"/>
                </a:solidFill>
              </a:rPr>
            </a:br>
            <a:br>
              <a:rPr lang="en-US" sz="1600" dirty="0"/>
            </a:br>
            <a:endParaRPr lang="en-US" sz="1600" dirty="0"/>
          </a:p>
        </p:txBody>
      </p:sp>
      <p:sp>
        <p:nvSpPr>
          <p:cNvPr id="27" name="Rectangle 33">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lections of buildings">
            <a:extLst>
              <a:ext uri="{FF2B5EF4-FFF2-40B4-BE49-F238E27FC236}">
                <a16:creationId xmlns:a16="http://schemas.microsoft.com/office/drawing/2014/main" id="{CD71BEEF-B9F0-0E92-B0F7-765858E18CDF}"/>
              </a:ext>
            </a:extLst>
          </p:cNvPr>
          <p:cNvPicPr>
            <a:picLocks noChangeAspect="1"/>
          </p:cNvPicPr>
          <p:nvPr/>
        </p:nvPicPr>
        <p:blipFill rotWithShape="1">
          <a:blip r:embed="rId5"/>
          <a:srcRect t="5153" r="-1" b="36673"/>
          <a:stretch/>
        </p:blipFill>
        <p:spPr>
          <a:xfrm>
            <a:off x="1005401" y="0"/>
            <a:ext cx="10380133" cy="3724517"/>
          </a:xfrm>
          <a:prstGeom prst="rect">
            <a:avLst/>
          </a:prstGeom>
          <a:ln>
            <a:solidFill>
              <a:schemeClr val="accent6"/>
            </a:solidFill>
          </a:ln>
        </p:spPr>
      </p:pic>
      <p:sp>
        <p:nvSpPr>
          <p:cNvPr id="29" name="Rectangle 35">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4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s on a green surface with only one light bulb on">
            <a:extLst>
              <a:ext uri="{FF2B5EF4-FFF2-40B4-BE49-F238E27FC236}">
                <a16:creationId xmlns:a16="http://schemas.microsoft.com/office/drawing/2014/main" id="{53A7E64B-55C6-1E3F-EB22-485577394C55}"/>
              </a:ext>
            </a:extLst>
          </p:cNvPr>
          <p:cNvPicPr>
            <a:picLocks noChangeAspect="1"/>
          </p:cNvPicPr>
          <p:nvPr/>
        </p:nvPicPr>
        <p:blipFill rotWithShape="1">
          <a:blip r:embed="rId5"/>
          <a:srcRect l="36676" r="9111" b="-2"/>
          <a:stretch/>
        </p:blipFill>
        <p:spPr>
          <a:xfrm>
            <a:off x="1005401" y="227"/>
            <a:ext cx="5569814"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0873F1-5C91-3CB4-D723-F74298D1934E}"/>
              </a:ext>
            </a:extLst>
          </p:cNvPr>
          <p:cNvSpPr>
            <a:spLocks noGrp="1"/>
          </p:cNvSpPr>
          <p:nvPr>
            <p:ph idx="1"/>
          </p:nvPr>
        </p:nvSpPr>
        <p:spPr>
          <a:xfrm>
            <a:off x="6616442" y="198783"/>
            <a:ext cx="4769092" cy="6656499"/>
          </a:xfrm>
        </p:spPr>
        <p:txBody>
          <a:bodyPr>
            <a:normAutofit lnSpcReduction="10000"/>
          </a:bodyPr>
          <a:lstStyle/>
          <a:p>
            <a:pPr marL="0" indent="0">
              <a:lnSpc>
                <a:spcPct val="110000"/>
              </a:lnSpc>
              <a:buNone/>
            </a:pP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are deeply committed to the principles of sustainability and environmental conservation. </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are dedicated to reducing single-use plastic and offering the most advanced products, </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believe in sustainable practices and strive to make a positive impact on the environment. </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supply and export all types of eco-friendly materials  to help businesses and startups across the globe protect the environment and promote their brand quickly. </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are focused on providing eco-friendly solutions to protect the environment and promote sustainability. </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understand the importance of being recognized as an earth-friendly brand and strive to offer our clients the best eco-friendly products and services to help them achieve their goals.</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buFont typeface="Wingdings" pitchFamily="2" charset="2"/>
              <a:buChar char="§"/>
              <a:tabLst>
                <a:tab pos="4572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We are driven by our values </a:t>
            </a:r>
            <a:r>
              <a:rPr lang="en-US" sz="1600" dirty="0">
                <a:latin typeface="Calibri" panose="020F0502020204030204" pitchFamily="34" charset="0"/>
                <a:ea typeface="Calibri" panose="020F0502020204030204" pitchFamily="34" charset="0"/>
                <a:cs typeface="Arial" panose="020B0604020202020204" pitchFamily="34" charset="0"/>
              </a:rPr>
              <a:t>for</a:t>
            </a:r>
            <a:r>
              <a:rPr lang="en-US" sz="1600" dirty="0">
                <a:effectLst/>
                <a:latin typeface="Calibri" panose="020F0502020204030204" pitchFamily="34" charset="0"/>
                <a:ea typeface="Calibri" panose="020F0502020204030204" pitchFamily="34" charset="0"/>
                <a:cs typeface="Arial" panose="020B0604020202020204" pitchFamily="34" charset="0"/>
              </a:rPr>
              <a:t> creating an eco-friendly world and making our clients successful. We have </a:t>
            </a:r>
            <a:r>
              <a:rPr lang="en-US" sz="1600" dirty="0">
                <a:latin typeface="Calibri" panose="020F0502020204030204" pitchFamily="34" charset="0"/>
                <a:ea typeface="Calibri" panose="020F0502020204030204" pitchFamily="34" charset="0"/>
                <a:cs typeface="Arial" panose="020B0604020202020204" pitchFamily="34" charset="0"/>
              </a:rPr>
              <a:t>the </a:t>
            </a:r>
            <a:r>
              <a:rPr lang="en-US" sz="1600" dirty="0">
                <a:effectLst/>
                <a:latin typeface="Calibri" panose="020F0502020204030204" pitchFamily="34" charset="0"/>
                <a:ea typeface="Calibri" panose="020F0502020204030204" pitchFamily="34" charset="0"/>
                <a:cs typeface="Arial" panose="020B0604020202020204" pitchFamily="34" charset="0"/>
              </a:rPr>
              <a:t>courage to make a positive impact and keep the world in its best shape.</a:t>
            </a:r>
            <a:endParaRPr lang="en-L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pPr>
            <a:endParaRPr lang="en-LB" sz="800" dirty="0"/>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77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Fumes from a powerplant chimney">
            <a:extLst>
              <a:ext uri="{FF2B5EF4-FFF2-40B4-BE49-F238E27FC236}">
                <a16:creationId xmlns:a16="http://schemas.microsoft.com/office/drawing/2014/main" id="{8BE158E7-C685-CE77-2EF4-BF9D5C2C1546}"/>
              </a:ext>
            </a:extLst>
          </p:cNvPr>
          <p:cNvPicPr>
            <a:picLocks noChangeAspect="1"/>
          </p:cNvPicPr>
          <p:nvPr/>
        </p:nvPicPr>
        <p:blipFill rotWithShape="1">
          <a:blip r:embed="rId3"/>
          <a:srcRect t="24240" r="9091"/>
          <a:stretch/>
        </p:blipFill>
        <p:spPr>
          <a:xfrm>
            <a:off x="-1808" y="482827"/>
            <a:ext cx="12191675" cy="6858000"/>
          </a:xfrm>
          <a:prstGeom prst="rect">
            <a:avLst/>
          </a:prstGeom>
        </p:spPr>
      </p:pic>
      <p:pic>
        <p:nvPicPr>
          <p:cNvPr id="26" name="Picture 25">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211F78-12BE-BB30-47DC-A1FDE5498F27}"/>
              </a:ext>
            </a:extLst>
          </p:cNvPr>
          <p:cNvSpPr>
            <a:spLocks noGrp="1"/>
          </p:cNvSpPr>
          <p:nvPr>
            <p:ph idx="1"/>
          </p:nvPr>
        </p:nvSpPr>
        <p:spPr>
          <a:xfrm>
            <a:off x="1000749" y="593269"/>
            <a:ext cx="5818698" cy="6137731"/>
          </a:xfrm>
        </p:spPr>
        <p:txBody>
          <a:bodyPr>
            <a:noAutofit/>
          </a:bodyPr>
          <a:lstStyle/>
          <a:p>
            <a:pPr marL="6160" indent="0">
              <a:lnSpc>
                <a:spcPct val="110000"/>
              </a:lnSpc>
              <a:buClr>
                <a:srgbClr val="749ECA"/>
              </a:buClr>
              <a:buNone/>
            </a:pPr>
            <a:r>
              <a:rPr lang="en-US" sz="1400" dirty="0">
                <a:solidFill>
                  <a:schemeClr val="accent5"/>
                </a:solidFill>
              </a:rPr>
              <a:t>Pollution is a critical environmental problem that humanity is and will face in the upcoming decade. It is becoming an increasingly dangerous threat. It can trigger various environmental catastrophes, such as global warming, ozone layer depletion, and climate change. These issues jeopardize the planet and our well-beings. </a:t>
            </a:r>
          </a:p>
          <a:p>
            <a:pPr marL="6160" indent="0">
              <a:lnSpc>
                <a:spcPct val="110000"/>
              </a:lnSpc>
              <a:buClr>
                <a:srgbClr val="749ECA"/>
              </a:buClr>
              <a:buNone/>
            </a:pPr>
            <a:r>
              <a:rPr lang="en-US" sz="1400" dirty="0">
                <a:solidFill>
                  <a:schemeClr val="accent5"/>
                </a:solidFill>
              </a:rPr>
              <a:t>Global warming, caused by the depletion of the ozone layer, is the primary cause of our world's most pressing threat. It leads to increased UVB radiation reaching the Earth's surface, plants harm to human health and the environment. High temperatures, prolonged heat waves, wildfires, droughts, shrinking of the Arctic ice, rising sea levels, changes in seasons, and alterations in rainfall patterns are all consequences of global warming. These effects are widespread and present a great menace to our planet and way of life.</a:t>
            </a:r>
          </a:p>
          <a:p>
            <a:pPr marL="6160" indent="0">
              <a:lnSpc>
                <a:spcPct val="110000"/>
              </a:lnSpc>
              <a:buClr>
                <a:srgbClr val="749ECA"/>
              </a:buClr>
              <a:buNone/>
            </a:pPr>
            <a:r>
              <a:rPr lang="en-US" sz="1400" dirty="0">
                <a:solidFill>
                  <a:schemeClr val="accent5"/>
                </a:solidFill>
              </a:rPr>
              <a:t>Natural disasters such as earthquakes, tsunamis, and typhoons can also result from global warming, leading to extensive flooding and other devastating consequences. Volcanic eruptions can be unpredictable and have severe consequences, including contamination of drinking water and the spread of new diseases. </a:t>
            </a:r>
          </a:p>
          <a:p>
            <a:pPr marL="6160" indent="0">
              <a:lnSpc>
                <a:spcPct val="110000"/>
              </a:lnSpc>
              <a:buClr>
                <a:srgbClr val="749ECA"/>
              </a:buClr>
              <a:buNone/>
            </a:pPr>
            <a:r>
              <a:rPr lang="en-US" sz="1400" dirty="0">
                <a:solidFill>
                  <a:schemeClr val="accent5"/>
                </a:solidFill>
              </a:rPr>
              <a:t>As previously mentioned, the consequences of pollution on humans are severe and deathly. Climate refugees are forced to leave their homes due to the effects of climate change and global warming. Contamination of drinking water, water supply problems, and the harm caused to DNA, skin, and eye health can lead to respiratory illnesses such as asthma, and even cancer. These impacts are not limited to human health, as they can also trouble one’s quality of life, with reduced living standards and significant economic losses, which brings us back to our objective. We must spread awareness and educate people about these menaces and urge them to be more caring towards the environment. That way, they would also be protecting themselves from the risk of becoming ill. </a:t>
            </a:r>
            <a:endParaRPr lang="en-LB" sz="1400" dirty="0">
              <a:solidFill>
                <a:schemeClr val="accent5"/>
              </a:solidFill>
            </a:endParaRPr>
          </a:p>
        </p:txBody>
      </p:sp>
      <p:sp>
        <p:nvSpPr>
          <p:cNvPr id="36" name="Rectangle 35">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2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Bee depositing into a honeycomb">
            <a:extLst>
              <a:ext uri="{FF2B5EF4-FFF2-40B4-BE49-F238E27FC236}">
                <a16:creationId xmlns:a16="http://schemas.microsoft.com/office/drawing/2014/main" id="{1938E6F2-4E04-E5D9-1F9A-54BD239E7817}"/>
              </a:ext>
            </a:extLst>
          </p:cNvPr>
          <p:cNvPicPr>
            <a:picLocks noChangeAspect="1"/>
          </p:cNvPicPr>
          <p:nvPr/>
        </p:nvPicPr>
        <p:blipFill rotWithShape="1">
          <a:blip r:embed="rId3"/>
          <a:srcRect t="16329" r="9091" b="7060"/>
          <a:stretch/>
        </p:blipFill>
        <p:spPr>
          <a:xfrm>
            <a:off x="20" y="227"/>
            <a:ext cx="12191675" cy="6858000"/>
          </a:xfrm>
          <a:prstGeom prst="rect">
            <a:avLst/>
          </a:prstGeom>
        </p:spPr>
      </p:pic>
      <p:pic>
        <p:nvPicPr>
          <p:cNvPr id="55" name="Picture 54">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33139" y="0"/>
            <a:ext cx="4357029" cy="6858000"/>
          </a:xfrm>
        </p:spPr>
        <p:txBody>
          <a:bodyPr>
            <a:normAutofit lnSpcReduction="10000"/>
          </a:bodyPr>
          <a:lstStyle/>
          <a:p>
            <a:pPr marL="6160" indent="0">
              <a:lnSpc>
                <a:spcPct val="110000"/>
              </a:lnSpc>
              <a:buClr>
                <a:srgbClr val="FDA318"/>
              </a:buClr>
              <a:buNone/>
            </a:pPr>
            <a:r>
              <a:rPr lang="en-US" sz="1100" dirty="0">
                <a:solidFill>
                  <a:schemeClr val="accent5"/>
                </a:solidFill>
                <a:effectLst/>
                <a:latin typeface="Times New Roman" panose="02020603050405020304" pitchFamily="18" charset="0"/>
                <a:ea typeface="Times New Roman" panose="02020603050405020304" pitchFamily="18" charset="0"/>
              </a:rPr>
              <a:t>The symbolism of bees </a:t>
            </a:r>
            <a:r>
              <a:rPr lang="en-US" sz="1100" dirty="0">
                <a:solidFill>
                  <a:schemeClr val="accent5"/>
                </a:solidFill>
                <a:latin typeface="Times New Roman" panose="02020603050405020304" pitchFamily="18" charset="0"/>
                <a:ea typeface="Times New Roman" panose="02020603050405020304" pitchFamily="18" charset="0"/>
              </a:rPr>
              <a:t>stems from </a:t>
            </a:r>
            <a:r>
              <a:rPr lang="en-US" sz="1100" dirty="0">
                <a:solidFill>
                  <a:schemeClr val="accent5"/>
                </a:solidFill>
                <a:effectLst/>
                <a:latin typeface="Times New Roman" panose="02020603050405020304" pitchFamily="18" charset="0"/>
                <a:ea typeface="Times New Roman" panose="02020603050405020304" pitchFamily="18" charset="0"/>
              </a:rPr>
              <a:t>their rich history, culture </a:t>
            </a:r>
            <a:r>
              <a:rPr lang="en-US" sz="1100" dirty="0">
                <a:solidFill>
                  <a:schemeClr val="accent5"/>
                </a:solidFill>
                <a:latin typeface="Times New Roman" panose="02020603050405020304" pitchFamily="18" charset="0"/>
                <a:ea typeface="Times New Roman" panose="02020603050405020304" pitchFamily="18" charset="0"/>
              </a:rPr>
              <a:t>and</a:t>
            </a:r>
            <a:r>
              <a:rPr lang="en-US" sz="1100" dirty="0">
                <a:solidFill>
                  <a:schemeClr val="accent5"/>
                </a:solidFill>
                <a:effectLst/>
                <a:latin typeface="Times New Roman" panose="02020603050405020304" pitchFamily="18" charset="0"/>
                <a:ea typeface="Times New Roman" panose="02020603050405020304" pitchFamily="18" charset="0"/>
              </a:rPr>
              <a:t> significance </a:t>
            </a:r>
            <a:r>
              <a:rPr lang="en-US" sz="1100" dirty="0">
                <a:solidFill>
                  <a:schemeClr val="accent5"/>
                </a:solidFill>
                <a:latin typeface="Times New Roman" panose="02020603050405020304" pitchFamily="18" charset="0"/>
                <a:ea typeface="Times New Roman" panose="02020603050405020304" pitchFamily="18" charset="0"/>
              </a:rPr>
              <a:t>to</a:t>
            </a:r>
            <a:r>
              <a:rPr lang="en-US" sz="1100" dirty="0">
                <a:solidFill>
                  <a:schemeClr val="accent5"/>
                </a:solidFill>
                <a:effectLst/>
                <a:latin typeface="Times New Roman" panose="02020603050405020304" pitchFamily="18" charset="0"/>
                <a:ea typeface="Times New Roman" panose="02020603050405020304" pitchFamily="18" charset="0"/>
              </a:rPr>
              <a:t> human life. The bee symbolizes community, continuance, and regeneration, and has been revered throughout history for its industriousness, wisdom, and strength. The hive life is a powerful symbol of organization, efficiency, and productivity, and has been used to represent these qualities in a variety of cultures and belief systems.</a:t>
            </a:r>
          </a:p>
          <a:p>
            <a:pPr marL="6160" indent="0">
              <a:lnSpc>
                <a:spcPct val="110000"/>
              </a:lnSpc>
              <a:buClr>
                <a:srgbClr val="FDA318"/>
              </a:buClr>
              <a:buNone/>
            </a:pPr>
            <a:r>
              <a:rPr lang="en-US" sz="1100" dirty="0">
                <a:solidFill>
                  <a:schemeClr val="accent5"/>
                </a:solidFill>
                <a:effectLst/>
                <a:latin typeface="Times New Roman" panose="02020603050405020304" pitchFamily="18" charset="0"/>
                <a:ea typeface="Times New Roman" panose="02020603050405020304" pitchFamily="18" charset="0"/>
              </a:rPr>
              <a:t>In many ancient cultures, bees were seen as messengers of the divine, carrying news and inspiration from the divine realm to humanity. In Judaism, the bee is seen as a symbol of wisdom and industriousness. In Christianity, the bee has been likened to the attributes and characteristics of Jesus Christ himself, and is seen as a symbol of his wisdom, strength, and productivity. It is widely mentioned in the bible. In Islam, bees are also deemed as sacred. </a:t>
            </a:r>
            <a:r>
              <a:rPr lang="en-US" sz="1100" dirty="0">
                <a:solidFill>
                  <a:schemeClr val="accent5"/>
                </a:solidFill>
                <a:latin typeface="Times New Roman" panose="02020603050405020304" pitchFamily="18" charset="0"/>
                <a:ea typeface="Times New Roman" panose="02020603050405020304" pitchFamily="18" charset="0"/>
              </a:rPr>
              <a:t>T</a:t>
            </a:r>
            <a:r>
              <a:rPr lang="en-US" sz="1100" dirty="0">
                <a:solidFill>
                  <a:schemeClr val="accent5"/>
                </a:solidFill>
                <a:effectLst/>
                <a:latin typeface="Times New Roman" panose="02020603050405020304" pitchFamily="18" charset="0"/>
                <a:ea typeface="Times New Roman" panose="02020603050405020304" pitchFamily="18" charset="0"/>
              </a:rPr>
              <a:t>here is a verse from the Quran called “</a:t>
            </a:r>
            <a:r>
              <a:rPr lang="en-US" sz="1100" dirty="0" err="1">
                <a:solidFill>
                  <a:schemeClr val="accent5"/>
                </a:solidFill>
                <a:effectLst/>
                <a:latin typeface="Times New Roman" panose="02020603050405020304" pitchFamily="18" charset="0"/>
                <a:ea typeface="Times New Roman" panose="02020603050405020304" pitchFamily="18" charset="0"/>
              </a:rPr>
              <a:t>sourate</a:t>
            </a:r>
            <a:r>
              <a:rPr lang="en-US" sz="1100" dirty="0">
                <a:solidFill>
                  <a:schemeClr val="accent5"/>
                </a:solidFill>
                <a:effectLst/>
                <a:latin typeface="Times New Roman" panose="02020603050405020304" pitchFamily="18" charset="0"/>
                <a:ea typeface="Times New Roman" panose="02020603050405020304" pitchFamily="18" charset="0"/>
              </a:rPr>
              <a:t> al Nahla”, which translates to ‘The Bee’. It says, “your Lord inspired the bee, saying ‘Build yourselves houses in the mountains and trees. There truly is a sign in this for those who think</a:t>
            </a:r>
            <a:r>
              <a:rPr lang="en-US" sz="1100" dirty="0">
                <a:solidFill>
                  <a:schemeClr val="accent5"/>
                </a:solidFill>
                <a:latin typeface="Times New Roman" panose="02020603050405020304" pitchFamily="18" charset="0"/>
                <a:ea typeface="Times New Roman" panose="02020603050405020304" pitchFamily="18" charset="0"/>
              </a:rPr>
              <a:t>”. </a:t>
            </a:r>
            <a:r>
              <a:rPr lang="en-US" sz="1100" dirty="0">
                <a:solidFill>
                  <a:schemeClr val="accent5"/>
                </a:solidFill>
                <a:effectLst/>
                <a:latin typeface="Times New Roman" panose="02020603050405020304" pitchFamily="18" charset="0"/>
                <a:ea typeface="Times New Roman" panose="02020603050405020304" pitchFamily="18" charset="0"/>
              </a:rPr>
              <a:t> </a:t>
            </a:r>
          </a:p>
          <a:p>
            <a:pPr marL="6160" indent="0">
              <a:lnSpc>
                <a:spcPct val="110000"/>
              </a:lnSpc>
              <a:buClr>
                <a:srgbClr val="FDA318"/>
              </a:buClr>
              <a:buNone/>
            </a:pPr>
            <a:r>
              <a:rPr lang="en-US" sz="1100" dirty="0">
                <a:solidFill>
                  <a:schemeClr val="accent5"/>
                </a:solidFill>
                <a:effectLst/>
                <a:latin typeface="Times New Roman" panose="02020603050405020304" pitchFamily="18" charset="0"/>
                <a:ea typeface="Times New Roman" panose="02020603050405020304" pitchFamily="18" charset="0"/>
              </a:rPr>
              <a:t>Bees are present in the creation of myths, and sacred places of ancient cultures. The hive life is a powerful symbol of community, continuance, and regeneration. Bees have been used to represent positivity in a variety of forms: wisdom, immortality, and fidelity,  They have played a vital role throughout the centuries and continue to help mankind. Mayan Culture is one of the ancient cultures that use a form of humming, based on the sound of bees, in their trance-inducing and healing chants</a:t>
            </a:r>
            <a:r>
              <a:rPr lang="en-US" sz="1100" dirty="0">
                <a:solidFill>
                  <a:schemeClr val="accent5"/>
                </a:solidFill>
                <a:latin typeface="Times New Roman" panose="02020603050405020304" pitchFamily="18" charset="0"/>
                <a:ea typeface="Times New Roman" panose="02020603050405020304" pitchFamily="18" charset="0"/>
              </a:rPr>
              <a:t>. T</a:t>
            </a:r>
            <a:r>
              <a:rPr lang="en-US" sz="1100" dirty="0">
                <a:solidFill>
                  <a:schemeClr val="accent5"/>
                </a:solidFill>
                <a:effectLst/>
                <a:latin typeface="Times New Roman" panose="02020603050405020304" pitchFamily="18" charset="0"/>
                <a:ea typeface="Times New Roman" panose="02020603050405020304" pitchFamily="18" charset="0"/>
              </a:rPr>
              <a:t>he life-protecting hum of the bee</a:t>
            </a:r>
            <a:r>
              <a:rPr lang="en-US" sz="1100" dirty="0">
                <a:solidFill>
                  <a:schemeClr val="accent5"/>
                </a:solidFill>
                <a:latin typeface="Times New Roman" panose="02020603050405020304" pitchFamily="18" charset="0"/>
                <a:ea typeface="Times New Roman" panose="02020603050405020304" pitchFamily="18" charset="0"/>
              </a:rPr>
              <a:t> </a:t>
            </a:r>
            <a:r>
              <a:rPr lang="en-US" sz="1100" dirty="0">
                <a:solidFill>
                  <a:schemeClr val="accent5"/>
                </a:solidFill>
                <a:effectLst/>
                <a:latin typeface="Times New Roman" panose="02020603050405020304" pitchFamily="18" charset="0"/>
                <a:ea typeface="Times New Roman" panose="02020603050405020304" pitchFamily="18" charset="0"/>
              </a:rPr>
              <a:t>is believed to be the essential sound of the universe in Hindu cosmology. </a:t>
            </a:r>
            <a:r>
              <a:rPr lang="en-US" sz="1100" dirty="0">
                <a:solidFill>
                  <a:schemeClr val="accent5"/>
                </a:solidFill>
                <a:latin typeface="Times New Roman" panose="02020603050405020304" pitchFamily="18" charset="0"/>
                <a:ea typeface="Times New Roman" panose="02020603050405020304" pitchFamily="18" charset="0"/>
              </a:rPr>
              <a:t>T</a:t>
            </a:r>
            <a:r>
              <a:rPr lang="en-US" sz="1100" dirty="0">
                <a:solidFill>
                  <a:schemeClr val="accent5"/>
                </a:solidFill>
                <a:effectLst/>
                <a:latin typeface="Times New Roman" panose="02020603050405020304" pitchFamily="18" charset="0"/>
                <a:ea typeface="Times New Roman" panose="02020603050405020304" pitchFamily="18" charset="0"/>
              </a:rPr>
              <a:t>hat is perhaps the thread connecting all energy together.</a:t>
            </a:r>
          </a:p>
          <a:p>
            <a:pPr marL="6160" indent="0">
              <a:lnSpc>
                <a:spcPct val="110000"/>
              </a:lnSpc>
              <a:buClr>
                <a:srgbClr val="FDA318"/>
              </a:buClr>
              <a:buNone/>
            </a:pPr>
            <a:r>
              <a:rPr lang="en-US" sz="1100" dirty="0">
                <a:solidFill>
                  <a:schemeClr val="accent5"/>
                </a:solidFill>
                <a:effectLst/>
                <a:latin typeface="Times New Roman" panose="02020603050405020304" pitchFamily="18" charset="0"/>
                <a:ea typeface="Times New Roman" panose="02020603050405020304" pitchFamily="18" charset="0"/>
              </a:rPr>
              <a:t> Bees are very industrious and productive. They keep their hives clean and eliminate any garbage. They work in an organized system. Despite there </a:t>
            </a:r>
            <a:r>
              <a:rPr lang="en-US" sz="1100" dirty="0">
                <a:solidFill>
                  <a:schemeClr val="accent5"/>
                </a:solidFill>
                <a:latin typeface="Times New Roman" panose="02020603050405020304" pitchFamily="18" charset="0"/>
                <a:ea typeface="Times New Roman" panose="02020603050405020304" pitchFamily="18" charset="0"/>
              </a:rPr>
              <a:t>being </a:t>
            </a:r>
            <a:r>
              <a:rPr lang="en-US" sz="1100" dirty="0">
                <a:solidFill>
                  <a:schemeClr val="accent5"/>
                </a:solidFill>
                <a:effectLst/>
                <a:latin typeface="Times New Roman" panose="02020603050405020304" pitchFamily="18" charset="0"/>
                <a:ea typeface="Times New Roman" panose="02020603050405020304" pitchFamily="18" charset="0"/>
              </a:rPr>
              <a:t>hundreds and thousands of bees in a single colony, they are able to work efficiently because they stick to their roles. Each bee has a specific role to play and they stay </a:t>
            </a:r>
            <a:r>
              <a:rPr lang="en-US" sz="1100" dirty="0">
                <a:solidFill>
                  <a:schemeClr val="accent5"/>
                </a:solidFill>
                <a:latin typeface="Times New Roman" panose="02020603050405020304" pitchFamily="18" charset="0"/>
                <a:ea typeface="Times New Roman" panose="02020603050405020304" pitchFamily="18" charset="0"/>
              </a:rPr>
              <a:t>dedicated</a:t>
            </a:r>
            <a:r>
              <a:rPr lang="en-US" sz="1100" dirty="0">
                <a:solidFill>
                  <a:schemeClr val="accent5"/>
                </a:solidFill>
                <a:effectLst/>
                <a:latin typeface="Times New Roman" panose="02020603050405020304" pitchFamily="18" charset="0"/>
                <a:ea typeface="Times New Roman" panose="02020603050405020304" pitchFamily="18" charset="0"/>
              </a:rPr>
              <a:t> to it. </a:t>
            </a:r>
          </a:p>
          <a:p>
            <a:pPr marL="6160" indent="0">
              <a:lnSpc>
                <a:spcPct val="110000"/>
              </a:lnSpc>
              <a:buClr>
                <a:srgbClr val="FDA318"/>
              </a:buClr>
              <a:buNone/>
            </a:pPr>
            <a:r>
              <a:rPr lang="en-US" sz="1100" dirty="0">
                <a:solidFill>
                  <a:schemeClr val="accent5"/>
                </a:solidFill>
                <a:effectLst/>
                <a:latin typeface="Times New Roman" panose="02020603050405020304" pitchFamily="18" charset="0"/>
                <a:ea typeface="Times New Roman" panose="02020603050405020304" pitchFamily="18" charset="0"/>
              </a:rPr>
              <a:t>The Beehive symbolism is a powerful reminder to work together in an organized and efficient </a:t>
            </a:r>
            <a:r>
              <a:rPr lang="en-US" sz="1100" dirty="0">
                <a:solidFill>
                  <a:schemeClr val="accent5"/>
                </a:solidFill>
                <a:latin typeface="Times New Roman" panose="02020603050405020304" pitchFamily="18" charset="0"/>
                <a:ea typeface="Times New Roman" panose="02020603050405020304" pitchFamily="18" charset="0"/>
              </a:rPr>
              <a:t>manner</a:t>
            </a:r>
            <a:r>
              <a:rPr lang="en-US" sz="1100" dirty="0">
                <a:solidFill>
                  <a:schemeClr val="accent5"/>
                </a:solidFill>
                <a:effectLst/>
                <a:latin typeface="Times New Roman" panose="02020603050405020304" pitchFamily="18" charset="0"/>
                <a:ea typeface="Times New Roman" panose="02020603050405020304" pitchFamily="18" charset="0"/>
              </a:rPr>
              <a:t> towards a common goal. Bees are also a perfect example of how we should all commit to our role in caring for the environment for a better and safer future. </a:t>
            </a:r>
            <a:endParaRPr lang="en-LB" sz="1100" dirty="0">
              <a:solidFill>
                <a:schemeClr val="accent5"/>
              </a:solidFill>
              <a:effectLst/>
              <a:latin typeface="Times New Roman" panose="02020603050405020304" pitchFamily="18" charset="0"/>
              <a:ea typeface="Times New Roman" panose="02020603050405020304" pitchFamily="18" charset="0"/>
            </a:endParaRPr>
          </a:p>
        </p:txBody>
      </p:sp>
      <p:sp>
        <p:nvSpPr>
          <p:cNvPr id="65" name="Rectangle 64">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49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AE040D-E2B2-537D-1388-D83B13D05DA1}"/>
              </a:ext>
            </a:extLst>
          </p:cNvPr>
          <p:cNvSpPr>
            <a:spLocks noGrp="1"/>
          </p:cNvSpPr>
          <p:nvPr>
            <p:ph idx="1"/>
          </p:nvPr>
        </p:nvSpPr>
        <p:spPr>
          <a:xfrm>
            <a:off x="4449934" y="0"/>
            <a:ext cx="7157866" cy="6857999"/>
          </a:xfrm>
        </p:spPr>
        <p:txBody>
          <a:bodyPr>
            <a:normAutofit/>
          </a:bodyPr>
          <a:lstStyle/>
          <a:p>
            <a:pPr marL="6160" indent="0">
              <a:lnSpc>
                <a:spcPct val="90000"/>
              </a:lnSpc>
              <a:buClr>
                <a:srgbClr val="B1B451"/>
              </a:buClr>
              <a:buNone/>
            </a:pPr>
            <a:r>
              <a:rPr lang="en-US" sz="1800" dirty="0">
                <a:solidFill>
                  <a:schemeClr val="accent5"/>
                </a:solidFill>
                <a:effectLst/>
                <a:latin typeface="Times New Roman" panose="02020603050405020304" pitchFamily="18" charset="0"/>
                <a:ea typeface="Times New Roman" panose="02020603050405020304" pitchFamily="18" charset="0"/>
              </a:rPr>
              <a:t>Trees, the lungs of the Earth, are man's best allies in the natural world, and they are truly amazingly efficient machines—constantly working to make Earth a healthier planet and serve as screens that reduce pollution. </a:t>
            </a:r>
            <a:r>
              <a:rPr lang="en-US" sz="1800" dirty="0">
                <a:solidFill>
                  <a:schemeClr val="accent5"/>
                </a:solidFill>
                <a:latin typeface="Times New Roman" panose="02020603050405020304" pitchFamily="18" charset="0"/>
                <a:ea typeface="Times New Roman" panose="02020603050405020304" pitchFamily="18" charset="0"/>
              </a:rPr>
              <a:t>They</a:t>
            </a:r>
            <a:r>
              <a:rPr lang="en-US" sz="1800" dirty="0">
                <a:solidFill>
                  <a:schemeClr val="accent5"/>
                </a:solidFill>
                <a:effectLst/>
                <a:latin typeface="Times New Roman" panose="02020603050405020304" pitchFamily="18" charset="0"/>
                <a:ea typeface="Times New Roman" panose="02020603050405020304" pitchFamily="18" charset="0"/>
              </a:rPr>
              <a:t> show infinite potential for humans</a:t>
            </a:r>
            <a:r>
              <a:rPr lang="en-US" sz="1800" dirty="0">
                <a:solidFill>
                  <a:schemeClr val="accent5"/>
                </a:solidFill>
                <a:latin typeface="Times New Roman" panose="02020603050405020304" pitchFamily="18" charset="0"/>
                <a:ea typeface="Times New Roman" panose="02020603050405020304" pitchFamily="18" charset="0"/>
              </a:rPr>
              <a:t> by </a:t>
            </a:r>
            <a:r>
              <a:rPr lang="en-US" sz="1800" dirty="0">
                <a:solidFill>
                  <a:schemeClr val="accent5"/>
                </a:solidFill>
                <a:effectLst/>
                <a:latin typeface="Times New Roman" panose="02020603050405020304" pitchFamily="18" charset="0"/>
                <a:ea typeface="Times New Roman" panose="02020603050405020304" pitchFamily="18" charset="0"/>
              </a:rPr>
              <a:t>providing oxygen, improving water quality, reducing flooding and erosion, </a:t>
            </a:r>
            <a:r>
              <a:rPr lang="en-US" sz="1800" dirty="0">
                <a:solidFill>
                  <a:schemeClr val="accent5"/>
                </a:solidFill>
                <a:latin typeface="Times New Roman" panose="02020603050405020304" pitchFamily="18" charset="0"/>
                <a:ea typeface="Times New Roman" panose="02020603050405020304" pitchFamily="18" charset="0"/>
              </a:rPr>
              <a:t>possessing</a:t>
            </a:r>
            <a:r>
              <a:rPr lang="en-US" sz="1800" dirty="0">
                <a:solidFill>
                  <a:schemeClr val="accent5"/>
                </a:solidFill>
                <a:effectLst/>
                <a:latin typeface="Times New Roman" panose="02020603050405020304" pitchFamily="18" charset="0"/>
                <a:ea typeface="Times New Roman" panose="02020603050405020304" pitchFamily="18" charset="0"/>
              </a:rPr>
              <a:t> a cooling effect by  lowering air temperatures and humidity, and influencing wind speed. They create the conditions that foster a healthier ecosystem</a:t>
            </a:r>
            <a:r>
              <a:rPr lang="en-US" sz="1800" dirty="0">
                <a:solidFill>
                  <a:schemeClr val="accent5"/>
                </a:solidFill>
                <a:latin typeface="Times New Roman" panose="02020603050405020304" pitchFamily="18" charset="0"/>
                <a:ea typeface="Times New Roman" panose="02020603050405020304" pitchFamily="18" charset="0"/>
              </a:rPr>
              <a:t>. </a:t>
            </a:r>
            <a:r>
              <a:rPr lang="en-US" sz="1800" dirty="0">
                <a:solidFill>
                  <a:schemeClr val="accent5"/>
                </a:solidFill>
                <a:effectLst/>
                <a:latin typeface="Times New Roman" panose="02020603050405020304" pitchFamily="18" charset="0"/>
                <a:ea typeface="Times New Roman" panose="02020603050405020304" pitchFamily="18" charset="0"/>
              </a:rPr>
              <a:t>They have amazing potential for growth and improvement, which </a:t>
            </a:r>
            <a:r>
              <a:rPr lang="en-US" sz="1800" dirty="0">
                <a:solidFill>
                  <a:schemeClr val="accent5"/>
                </a:solidFill>
                <a:latin typeface="Times New Roman" panose="02020603050405020304" pitchFamily="18" charset="0"/>
                <a:ea typeface="Times New Roman" panose="02020603050405020304" pitchFamily="18" charset="0"/>
              </a:rPr>
              <a:t>is why they </a:t>
            </a:r>
            <a:r>
              <a:rPr lang="en-US" sz="1800" dirty="0">
                <a:solidFill>
                  <a:schemeClr val="accent5"/>
                </a:solidFill>
                <a:effectLst/>
                <a:latin typeface="Times New Roman" panose="02020603050405020304" pitchFamily="18" charset="0"/>
                <a:ea typeface="Times New Roman" panose="02020603050405020304" pitchFamily="18" charset="0"/>
              </a:rPr>
              <a:t>should be protected and nurtured at all cost for our benefits. Wherever </a:t>
            </a:r>
            <a:r>
              <a:rPr lang="en-US" sz="1800" dirty="0">
                <a:solidFill>
                  <a:schemeClr val="accent5"/>
                </a:solidFill>
                <a:latin typeface="Times New Roman" panose="02020603050405020304" pitchFamily="18" charset="0"/>
                <a:ea typeface="Times New Roman" panose="02020603050405020304" pitchFamily="18" charset="0"/>
              </a:rPr>
              <a:t>there is trees</a:t>
            </a:r>
            <a:r>
              <a:rPr lang="en-US" sz="1800" dirty="0">
                <a:solidFill>
                  <a:schemeClr val="accent5"/>
                </a:solidFill>
                <a:effectLst/>
                <a:latin typeface="Times New Roman" panose="02020603050405020304" pitchFamily="18" charset="0"/>
                <a:ea typeface="Times New Roman" panose="02020603050405020304" pitchFamily="18" charset="0"/>
              </a:rPr>
              <a:t>, wildlife and other plants, be sure to follow</a:t>
            </a:r>
            <a:r>
              <a:rPr lang="en-US" sz="1800" dirty="0">
                <a:solidFill>
                  <a:schemeClr val="accent5"/>
                </a:solidFill>
                <a:latin typeface="Times New Roman" panose="02020603050405020304" pitchFamily="18" charset="0"/>
                <a:ea typeface="Times New Roman" panose="02020603050405020304" pitchFamily="18" charset="0"/>
              </a:rPr>
              <a:t> and ensure</a:t>
            </a:r>
            <a:r>
              <a:rPr lang="en-US" sz="1800" dirty="0">
                <a:solidFill>
                  <a:schemeClr val="accent5"/>
                </a:solidFill>
                <a:effectLst/>
                <a:latin typeface="Times New Roman" panose="02020603050405020304" pitchFamily="18" charset="0"/>
                <a:ea typeface="Times New Roman" panose="02020603050405020304" pitchFamily="18" charset="0"/>
              </a:rPr>
              <a:t> a healthier ecosystem. Trees provide shelter and food for a variety of birds and small animals. They </a:t>
            </a:r>
            <a:r>
              <a:rPr lang="en-US" sz="1800" dirty="0">
                <a:solidFill>
                  <a:schemeClr val="accent5"/>
                </a:solidFill>
                <a:latin typeface="Times New Roman" panose="02020603050405020304" pitchFamily="18" charset="0"/>
                <a:ea typeface="Times New Roman" panose="02020603050405020304" pitchFamily="18" charset="0"/>
              </a:rPr>
              <a:t>generate an</a:t>
            </a:r>
            <a:r>
              <a:rPr lang="en-US" sz="1800" dirty="0">
                <a:solidFill>
                  <a:schemeClr val="accent5"/>
                </a:solidFill>
                <a:effectLst/>
                <a:latin typeface="Times New Roman" panose="02020603050405020304" pitchFamily="18" charset="0"/>
                <a:ea typeface="Times New Roman" panose="02020603050405020304" pitchFamily="18" charset="0"/>
              </a:rPr>
              <a:t> atmosphere that fosters a true regeneration of the ecosystems we have damaged, thereby providing hope and the promise of new life to the inhabitants of our planet. Trees improve health. they have an amazingly positive effect on our wellbeing. Exposure to trees has a relaxing effect on humans, reducing stress and imparting a sense of well-being. </a:t>
            </a:r>
          </a:p>
          <a:p>
            <a:pPr marL="6160" indent="0">
              <a:lnSpc>
                <a:spcPct val="90000"/>
              </a:lnSpc>
              <a:buClr>
                <a:srgbClr val="B1B451"/>
              </a:buClr>
              <a:buNone/>
            </a:pPr>
            <a:r>
              <a:rPr lang="en-US" sz="1800" dirty="0">
                <a:solidFill>
                  <a:schemeClr val="accent5"/>
                </a:solidFill>
                <a:effectLst/>
                <a:latin typeface="Times New Roman" panose="02020603050405020304" pitchFamily="18" charset="0"/>
                <a:ea typeface="Times New Roman" panose="02020603050405020304" pitchFamily="18" charset="0"/>
              </a:rPr>
              <a:t>By reconnecting ourselves with nature, trees help us reconnect with our inner selves. It is a sacred gift that releases our spirituality. Trees can also enhance a community’s sense of pride, and ownership</a:t>
            </a:r>
            <a:r>
              <a:rPr lang="en-US" sz="1800" dirty="0">
                <a:solidFill>
                  <a:schemeClr val="accent5"/>
                </a:solidFill>
                <a:latin typeface="Times New Roman" panose="02020603050405020304" pitchFamily="18" charset="0"/>
                <a:ea typeface="Times New Roman" panose="02020603050405020304" pitchFamily="18" charset="0"/>
              </a:rPr>
              <a:t>, which also </a:t>
            </a:r>
            <a:r>
              <a:rPr lang="en-US" sz="1800" dirty="0">
                <a:solidFill>
                  <a:schemeClr val="accent5"/>
                </a:solidFill>
                <a:effectLst/>
                <a:latin typeface="Times New Roman" panose="02020603050405020304" pitchFamily="18" charset="0"/>
                <a:ea typeface="Times New Roman" panose="02020603050405020304" pitchFamily="18" charset="0"/>
              </a:rPr>
              <a:t>promotes environmental responsibility and ethics.</a:t>
            </a:r>
          </a:p>
          <a:p>
            <a:pPr marL="6160" indent="0">
              <a:lnSpc>
                <a:spcPct val="90000"/>
              </a:lnSpc>
              <a:buClr>
                <a:srgbClr val="B1B451"/>
              </a:buClr>
              <a:buNone/>
            </a:pPr>
            <a:r>
              <a:rPr lang="en-US" sz="1800" dirty="0">
                <a:solidFill>
                  <a:schemeClr val="accent5"/>
                </a:solidFill>
                <a:latin typeface="Times New Roman" panose="02020603050405020304" pitchFamily="18" charset="0"/>
                <a:ea typeface="Times New Roman" panose="02020603050405020304" pitchFamily="18" charset="0"/>
              </a:rPr>
              <a:t>T</a:t>
            </a:r>
            <a:r>
              <a:rPr lang="en-US" sz="1800" dirty="0">
                <a:solidFill>
                  <a:schemeClr val="accent5"/>
                </a:solidFill>
                <a:effectLst/>
                <a:latin typeface="Times New Roman" panose="02020603050405020304" pitchFamily="18" charset="0"/>
                <a:ea typeface="Times New Roman" panose="02020603050405020304" pitchFamily="18" charset="0"/>
              </a:rPr>
              <a:t>rees standing is a symbol of resistance to time itself and a celebration of the mystery of life, which will continue to hold us in its spell for centuries to come. Let us continue to work towards a sustainable future that represents a precious opportunity for mankind.</a:t>
            </a:r>
          </a:p>
          <a:p>
            <a:pPr marL="6160" indent="0">
              <a:lnSpc>
                <a:spcPct val="90000"/>
              </a:lnSpc>
              <a:buClr>
                <a:srgbClr val="B1B451"/>
              </a:buClr>
              <a:buNone/>
            </a:pPr>
            <a:endParaRPr lang="en-US" sz="1800" dirty="0">
              <a:solidFill>
                <a:schemeClr val="accent5"/>
              </a:solidFill>
              <a:latin typeface="Times New Roman" panose="02020603050405020304" pitchFamily="18" charset="0"/>
              <a:ea typeface="Times New Roman" panose="02020603050405020304" pitchFamily="18" charset="0"/>
            </a:endParaRPr>
          </a:p>
        </p:txBody>
      </p:sp>
      <p:pic>
        <p:nvPicPr>
          <p:cNvPr id="14" name="Picture 4" descr="Worm's-eye view of a large tree">
            <a:extLst>
              <a:ext uri="{FF2B5EF4-FFF2-40B4-BE49-F238E27FC236}">
                <a16:creationId xmlns:a16="http://schemas.microsoft.com/office/drawing/2014/main" id="{D9771EED-EB45-64C0-7805-375ABBF1AA95}"/>
              </a:ext>
            </a:extLst>
          </p:cNvPr>
          <p:cNvPicPr>
            <a:picLocks noChangeAspect="1"/>
          </p:cNvPicPr>
          <p:nvPr/>
        </p:nvPicPr>
        <p:blipFill rotWithShape="1">
          <a:blip r:embed="rId2"/>
          <a:srcRect l="17008" r="42777" b="-1"/>
          <a:stretch/>
        </p:blipFill>
        <p:spPr>
          <a:xfrm>
            <a:off x="20" y="10"/>
            <a:ext cx="4131713" cy="6857989"/>
          </a:xfrm>
          <a:prstGeom prst="rect">
            <a:avLst/>
          </a:prstGeom>
        </p:spPr>
      </p:pic>
    </p:spTree>
    <p:extLst>
      <p:ext uri="{BB962C8B-B14F-4D97-AF65-F5344CB8AC3E}">
        <p14:creationId xmlns:p14="http://schemas.microsoft.com/office/powerpoint/2010/main" val="414527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ball">
            <a:extLst>
              <a:ext uri="{FF2B5EF4-FFF2-40B4-BE49-F238E27FC236}">
                <a16:creationId xmlns:a16="http://schemas.microsoft.com/office/drawing/2014/main" id="{6C05A834-4725-72F5-E918-FEC1CB945820}"/>
              </a:ext>
            </a:extLst>
          </p:cNvPr>
          <p:cNvPicPr>
            <a:picLocks noChangeAspect="1"/>
          </p:cNvPicPr>
          <p:nvPr/>
        </p:nvPicPr>
        <p:blipFill rotWithShape="1">
          <a:blip r:embed="rId6"/>
          <a:srcRect l="24872" r="21119"/>
          <a:stretch/>
        </p:blipFill>
        <p:spPr>
          <a:xfrm>
            <a:off x="1005401" y="227"/>
            <a:ext cx="5569814"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C1CC49-FFE6-ECD2-8906-C53C7B756586}"/>
              </a:ext>
            </a:extLst>
          </p:cNvPr>
          <p:cNvSpPr>
            <a:spLocks noGrp="1"/>
          </p:cNvSpPr>
          <p:nvPr>
            <p:ph idx="1"/>
          </p:nvPr>
        </p:nvSpPr>
        <p:spPr>
          <a:xfrm>
            <a:off x="6824870" y="2555631"/>
            <a:ext cx="4405088" cy="4021015"/>
          </a:xfrm>
        </p:spPr>
        <p:txBody>
          <a:bodyPr>
            <a:normAutofit lnSpcReduction="10000"/>
          </a:bodyPr>
          <a:lstStyle/>
          <a:p>
            <a:pPr marL="6160" indent="0">
              <a:lnSpc>
                <a:spcPct val="110000"/>
              </a:lnSpc>
              <a:buNone/>
            </a:pPr>
            <a:r>
              <a:rPr lang="en-US" dirty="0">
                <a:solidFill>
                  <a:schemeClr val="accent5"/>
                </a:solidFill>
                <a:latin typeface="Calibri" panose="020F0502020204030204" pitchFamily="34" charset="0"/>
                <a:ea typeface="Calibri" panose="020F0502020204030204" pitchFamily="34" charset="0"/>
                <a:cs typeface="Arial" panose="020B0604020202020204" pitchFamily="34" charset="0"/>
              </a:rPr>
              <a:t>W</a:t>
            </a:r>
            <a:r>
              <a:rPr lang="en-US"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e believe that the Earth is a precious gift, and it is up to all of us to do our part </a:t>
            </a:r>
            <a:r>
              <a:rPr lang="en-US" dirty="0">
                <a:solidFill>
                  <a:schemeClr val="accent5"/>
                </a:solidFill>
                <a:latin typeface="Calibri" panose="020F0502020204030204" pitchFamily="34" charset="0"/>
                <a:ea typeface="Calibri" panose="020F0502020204030204" pitchFamily="34" charset="0"/>
                <a:cs typeface="Arial" panose="020B0604020202020204" pitchFamily="34" charset="0"/>
              </a:rPr>
              <a:t>in </a:t>
            </a:r>
            <a:r>
              <a:rPr lang="en-US"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protecting it. We are committed to making a difference and leaving a better world for future generations. Whether it is through our products, our campaigns, or our daily actions, </a:t>
            </a:r>
            <a:r>
              <a:rPr lang="en-US" dirty="0">
                <a:solidFill>
                  <a:schemeClr val="accent5"/>
                </a:solidFill>
                <a:latin typeface="Calibri" panose="020F0502020204030204" pitchFamily="34" charset="0"/>
                <a:ea typeface="Calibri" panose="020F0502020204030204" pitchFamily="34" charset="0"/>
                <a:cs typeface="Arial" panose="020B0604020202020204" pitchFamily="34" charset="0"/>
              </a:rPr>
              <a:t>e</a:t>
            </a:r>
            <a:r>
              <a:rPr lang="en-US" sz="20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very small action we take can have a big impact on the planet, and we are committed to promoting environmental awareness and sustainable practices in all that we do. </a:t>
            </a:r>
            <a:endParaRPr lang="en-LB" sz="20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a:p>
            <a:pPr marL="6160" indent="0">
              <a:lnSpc>
                <a:spcPct val="110000"/>
              </a:lnSpc>
              <a:buNone/>
            </a:pPr>
            <a:endParaRPr lang="en-US"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a:p>
            <a:pPr marL="6160" indent="0">
              <a:lnSpc>
                <a:spcPct val="110000"/>
              </a:lnSpc>
              <a:buNone/>
            </a:pPr>
            <a:endParaRPr lang="en-US" dirty="0">
              <a:solidFill>
                <a:schemeClr val="accent5"/>
              </a:solidFill>
              <a:latin typeface="Calibri" panose="020F0502020204030204" pitchFamily="34" charset="0"/>
              <a:ea typeface="Calibri" panose="020F0502020204030204" pitchFamily="34" charset="0"/>
              <a:cs typeface="Arial" panose="020B0604020202020204" pitchFamily="34" charset="0"/>
            </a:endParaRPr>
          </a:p>
          <a:p>
            <a:pPr marL="0" lvl="0" indent="0">
              <a:buNone/>
              <a:tabLst>
                <a:tab pos="457200" algn="l"/>
              </a:tabLst>
            </a:pPr>
            <a:endParaRPr lang="en-LB" sz="1800" dirty="0">
              <a:effectLst/>
              <a:latin typeface="Calibri" panose="020F0502020204030204" pitchFamily="34" charset="0"/>
              <a:ea typeface="Calibri" panose="020F0502020204030204" pitchFamily="34" charset="0"/>
              <a:cs typeface="Arial" panose="020B0604020202020204" pitchFamily="34" charset="0"/>
            </a:endParaRPr>
          </a:p>
          <a:p>
            <a:pPr marL="6160" indent="0">
              <a:lnSpc>
                <a:spcPct val="110000"/>
              </a:lnSpc>
              <a:buNone/>
            </a:pPr>
            <a:endParaRPr lang="en-LB"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a:p>
            <a:pPr marL="6160" indent="0">
              <a:lnSpc>
                <a:spcPct val="110000"/>
              </a:lnSpc>
              <a:buNone/>
            </a:pPr>
            <a:endParaRPr lang="en-LB" sz="1600" dirty="0"/>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DB5B59-4812-79EF-97CD-358892FA02AB}"/>
              </a:ext>
            </a:extLst>
          </p:cNvPr>
          <p:cNvSpPr txBox="1"/>
          <p:nvPr/>
        </p:nvSpPr>
        <p:spPr>
          <a:xfrm>
            <a:off x="6779378" y="427410"/>
            <a:ext cx="4450579" cy="954107"/>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Together, </a:t>
            </a:r>
          </a:p>
          <a:p>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we can make a difference </a:t>
            </a:r>
            <a:endParaRPr lang="en-LB" sz="2800" dirty="0"/>
          </a:p>
        </p:txBody>
      </p:sp>
    </p:spTree>
    <p:extLst>
      <p:ext uri="{BB962C8B-B14F-4D97-AF65-F5344CB8AC3E}">
        <p14:creationId xmlns:p14="http://schemas.microsoft.com/office/powerpoint/2010/main" val="62371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94D7C597-C2B4-1499-4896-D7E8DDA2D552}"/>
              </a:ext>
            </a:extLst>
          </p:cNvPr>
          <p:cNvPicPr>
            <a:picLocks noChangeAspect="1"/>
          </p:cNvPicPr>
          <p:nvPr/>
        </p:nvPicPr>
        <p:blipFill rotWithShape="1">
          <a:blip r:embed="rId5"/>
          <a:srcRect l="19254" r="37685" b="-2"/>
          <a:stretch/>
        </p:blipFill>
        <p:spPr>
          <a:xfrm>
            <a:off x="1005401" y="227"/>
            <a:ext cx="4424045" cy="6858000"/>
          </a:xfrm>
          <a:prstGeom prst="rect">
            <a:avLst/>
          </a:prstGeom>
          <a:ln w="12700">
            <a:solidFill>
              <a:schemeClr val="tx1"/>
            </a:solidFill>
          </a:ln>
        </p:spPr>
      </p:pic>
      <p:sp>
        <p:nvSpPr>
          <p:cNvPr id="20" name="Rectangle 19">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986D64-A3E7-C31D-E552-E9DF59DD4AFD}"/>
              </a:ext>
            </a:extLst>
          </p:cNvPr>
          <p:cNvSpPr>
            <a:spLocks noGrp="1"/>
          </p:cNvSpPr>
          <p:nvPr>
            <p:ph idx="1"/>
          </p:nvPr>
        </p:nvSpPr>
        <p:spPr>
          <a:xfrm>
            <a:off x="5632174" y="145774"/>
            <a:ext cx="5711905" cy="6573078"/>
          </a:xfrm>
        </p:spPr>
        <p:txBody>
          <a:bodyPr>
            <a:normAutofit/>
          </a:bodyPr>
          <a:lstStyle/>
          <a:p>
            <a:pPr marL="6160" indent="0">
              <a:lnSpc>
                <a:spcPct val="110000"/>
              </a:lnSpc>
              <a:buClr>
                <a:srgbClr val="C6CC1C"/>
              </a:buClr>
              <a:buNone/>
            </a:pPr>
            <a:r>
              <a:rPr lang="en-US" sz="18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The Beehive </a:t>
            </a:r>
            <a:r>
              <a:rPr lang="en-US" sz="1800" dirty="0">
                <a:effectLst/>
                <a:latin typeface="Calibri" panose="020F0502020204030204" pitchFamily="34" charset="0"/>
                <a:ea typeface="Calibri" panose="020F0502020204030204" pitchFamily="34" charset="0"/>
                <a:cs typeface="Arial" panose="020B0604020202020204" pitchFamily="34" charset="0"/>
              </a:rPr>
              <a:t>is </a:t>
            </a:r>
            <a:r>
              <a:rPr lang="en-US" sz="1800" dirty="0">
                <a:latin typeface="Calibri" panose="020F0502020204030204" pitchFamily="34" charset="0"/>
                <a:ea typeface="Calibri" panose="020F0502020204030204" pitchFamily="34" charset="0"/>
                <a:cs typeface="Arial" panose="020B0604020202020204" pitchFamily="34" charset="0"/>
              </a:rPr>
              <a:t>a project</a:t>
            </a:r>
            <a:r>
              <a:rPr lang="en-US" sz="1800" dirty="0">
                <a:effectLst/>
                <a:latin typeface="Calibri" panose="020F0502020204030204" pitchFamily="34" charset="0"/>
                <a:ea typeface="Calibri" panose="020F0502020204030204" pitchFamily="34" charset="0"/>
                <a:cs typeface="Arial" panose="020B0604020202020204" pitchFamily="34" charset="0"/>
              </a:rPr>
              <a:t> that is deeply committed to the principles of sustainability and environmental conservation. Our mission is to inspire people to act and protect the planet, and we believe that everyone has a role to play in this effort.</a:t>
            </a:r>
          </a:p>
          <a:p>
            <a:pPr marL="6160" indent="0">
              <a:lnSpc>
                <a:spcPct val="110000"/>
              </a:lnSpc>
              <a:buClr>
                <a:srgbClr val="C6CC1C"/>
              </a:buClr>
              <a:buNone/>
            </a:pPr>
            <a:r>
              <a:rPr lang="en-US" sz="1800" dirty="0">
                <a:latin typeface="Calibri" panose="020F0502020204030204" pitchFamily="34" charset="0"/>
                <a:ea typeface="Calibri" panose="020F0502020204030204" pitchFamily="34" charset="0"/>
                <a:cs typeface="Arial" panose="020B0604020202020204" pitchFamily="34" charset="0"/>
              </a:rPr>
              <a:t>C</a:t>
            </a:r>
            <a:r>
              <a:rPr lang="en-US" sz="1800" dirty="0">
                <a:effectLst/>
                <a:latin typeface="Calibri" panose="020F0502020204030204" pitchFamily="34" charset="0"/>
                <a:ea typeface="Calibri" panose="020F0502020204030204" pitchFamily="34" charset="0"/>
                <a:cs typeface="Arial" panose="020B0604020202020204" pitchFamily="34" charset="0"/>
              </a:rPr>
              <a:t>onsumers who prioritize sustainability and ethical practices.</a:t>
            </a:r>
          </a:p>
          <a:p>
            <a:pPr marL="6160" indent="0">
              <a:lnSpc>
                <a:spcPct val="110000"/>
              </a:lnSpc>
              <a:buClr>
                <a:srgbClr val="C6CC1C"/>
              </a:buClr>
              <a:buNone/>
            </a:pPr>
            <a:r>
              <a:rPr lang="en-US" sz="1800" dirty="0">
                <a:effectLst/>
                <a:latin typeface="Calibri" panose="020F0502020204030204" pitchFamily="34" charset="0"/>
                <a:ea typeface="Calibri" panose="020F0502020204030204" pitchFamily="34" charset="0"/>
                <a:cs typeface="Arial" panose="020B0604020202020204" pitchFamily="34" charset="0"/>
              </a:rPr>
              <a:t>Beehive's products are crafted using only the highest quality materials that are </a:t>
            </a:r>
            <a:r>
              <a:rPr lang="en-US" sz="1800" dirty="0">
                <a:latin typeface="Calibri" panose="020F0502020204030204" pitchFamily="34" charset="0"/>
                <a:ea typeface="Calibri" panose="020F0502020204030204" pitchFamily="34" charset="0"/>
                <a:cs typeface="Arial" panose="020B0604020202020204" pitchFamily="34" charset="0"/>
              </a:rPr>
              <a:t>also</a:t>
            </a:r>
            <a:r>
              <a:rPr lang="en-US" sz="1800" dirty="0">
                <a:effectLst/>
                <a:latin typeface="Calibri" panose="020F0502020204030204" pitchFamily="34" charset="0"/>
                <a:ea typeface="Calibri" panose="020F0502020204030204" pitchFamily="34" charset="0"/>
                <a:cs typeface="Arial" panose="020B0604020202020204" pitchFamily="34" charset="0"/>
              </a:rPr>
              <a:t> eco-friendly.</a:t>
            </a:r>
          </a:p>
          <a:p>
            <a:pPr marL="6160" indent="0">
              <a:lnSpc>
                <a:spcPct val="110000"/>
              </a:lnSpc>
              <a:buClr>
                <a:srgbClr val="C6CC1C"/>
              </a:buClr>
              <a:buNone/>
            </a:pPr>
            <a:r>
              <a:rPr lang="en-US" sz="1800" dirty="0">
                <a:effectLst/>
                <a:latin typeface="Calibri" panose="020F0502020204030204" pitchFamily="34" charset="0"/>
                <a:ea typeface="Calibri" panose="020F0502020204030204" pitchFamily="34" charset="0"/>
                <a:cs typeface="Arial" panose="020B0604020202020204" pitchFamily="34" charset="0"/>
              </a:rPr>
              <a:t>In addition to our commitment to sustainability, Beehive is also dedicated to supporting local communities and promoting fair trade practices. They work directly with small artisanal groups to create their products, ensuring that each piece is made with care and attention to detail.</a:t>
            </a:r>
          </a:p>
          <a:p>
            <a:pPr marL="6160" indent="0">
              <a:lnSpc>
                <a:spcPct val="110000"/>
              </a:lnSpc>
              <a:buClr>
                <a:srgbClr val="C6CC1C"/>
              </a:buClr>
              <a:buNone/>
            </a:pPr>
            <a:r>
              <a:rPr lang="en-US" sz="1800" dirty="0">
                <a:effectLst/>
                <a:latin typeface="Calibri" panose="020F0502020204030204" pitchFamily="34" charset="0"/>
                <a:ea typeface="Calibri" panose="020F0502020204030204" pitchFamily="34" charset="0"/>
                <a:cs typeface="Arial" panose="020B0604020202020204" pitchFamily="34" charset="0"/>
              </a:rPr>
              <a:t>Beehive has something to offer. Their value for quality, sustainability, and ethical practices sets them apart from other brands and makes them a great choice for conscious consumers.</a:t>
            </a:r>
          </a:p>
          <a:p>
            <a:pPr>
              <a:lnSpc>
                <a:spcPct val="110000"/>
              </a:lnSpc>
              <a:buClr>
                <a:srgbClr val="C6CC1C"/>
              </a:buClr>
            </a:pPr>
            <a:endParaRPr lang="en-LB" sz="1000" dirty="0"/>
          </a:p>
        </p:txBody>
      </p:sp>
      <p:sp>
        <p:nvSpPr>
          <p:cNvPr id="22" name="Rectangle 21">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85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74575-1EF7-991A-D42A-13A2B29205D1}"/>
              </a:ext>
            </a:extLst>
          </p:cNvPr>
          <p:cNvSpPr>
            <a:spLocks noGrp="1"/>
          </p:cNvSpPr>
          <p:nvPr>
            <p:ph type="title"/>
          </p:nvPr>
        </p:nvSpPr>
        <p:spPr>
          <a:xfrm>
            <a:off x="6998677" y="159939"/>
            <a:ext cx="4091353" cy="789630"/>
          </a:xfrm>
        </p:spPr>
        <p:txBody>
          <a:bodyPr>
            <a:normAutofit/>
          </a:bodyPr>
          <a:lstStyle/>
          <a:p>
            <a:pPr algn="l"/>
            <a:r>
              <a:rPr lang="en-LB" sz="2800" dirty="0">
                <a:solidFill>
                  <a:schemeClr val="accent5"/>
                </a:solidFill>
              </a:rPr>
              <a:t>Disposable  cut</a:t>
            </a:r>
            <a:r>
              <a:rPr lang="en-CA" sz="2800" dirty="0">
                <a:solidFill>
                  <a:schemeClr val="accent5"/>
                </a:solidFill>
              </a:rPr>
              <a:t>e</a:t>
            </a:r>
            <a:r>
              <a:rPr lang="en-LB" sz="2800" dirty="0">
                <a:solidFill>
                  <a:schemeClr val="accent5"/>
                </a:solidFill>
              </a:rPr>
              <a:t>lury </a:t>
            </a:r>
          </a:p>
        </p:txBody>
      </p:sp>
      <p:pic>
        <p:nvPicPr>
          <p:cNvPr id="5" name="Content Placeholder 4" descr="A box of disposable bamboo cutlery&#10;&#10;Description automatically generated with medium confidence">
            <a:extLst>
              <a:ext uri="{FF2B5EF4-FFF2-40B4-BE49-F238E27FC236}">
                <a16:creationId xmlns:a16="http://schemas.microsoft.com/office/drawing/2014/main" id="{D327D45A-9E19-CF1E-000A-D9E9D41D3E97}"/>
              </a:ext>
            </a:extLst>
          </p:cNvPr>
          <p:cNvPicPr>
            <a:picLocks noChangeAspect="1"/>
          </p:cNvPicPr>
          <p:nvPr/>
        </p:nvPicPr>
        <p:blipFill rotWithShape="1">
          <a:blip r:embed="rId5"/>
          <a:srcRect b="574"/>
          <a:stretch/>
        </p:blipFill>
        <p:spPr>
          <a:xfrm>
            <a:off x="1005401" y="227"/>
            <a:ext cx="5569814" cy="6858000"/>
          </a:xfrm>
          <a:prstGeom prst="rect">
            <a:avLst/>
          </a:prstGeom>
          <a:ln w="12700">
            <a:solidFill>
              <a:schemeClr val="tx1"/>
            </a:solidFill>
          </a:ln>
        </p:spPr>
      </p:pic>
      <p:sp>
        <p:nvSpPr>
          <p:cNvPr id="22" name="Rectangle 21">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7AA0AA0-B75A-2427-E23D-DDD46D213A6C}"/>
              </a:ext>
            </a:extLst>
          </p:cNvPr>
          <p:cNvSpPr>
            <a:spLocks noGrp="1"/>
          </p:cNvSpPr>
          <p:nvPr>
            <p:ph idx="1"/>
          </p:nvPr>
        </p:nvSpPr>
        <p:spPr>
          <a:xfrm>
            <a:off x="6616442" y="691662"/>
            <a:ext cx="4613516" cy="6166337"/>
          </a:xfrm>
        </p:spPr>
        <p:txBody>
          <a:bodyPr>
            <a:normAutofit fontScale="85000" lnSpcReduction="20000"/>
          </a:bodyPr>
          <a:lstStyle/>
          <a:p>
            <a:pPr marL="6160" indent="0">
              <a:buNone/>
            </a:pPr>
            <a:r>
              <a:rPr lang="en-US" sz="1600" dirty="0">
                <a:solidFill>
                  <a:schemeClr val="accent5"/>
                </a:solidFill>
              </a:rPr>
              <a:t>Biodegradable cutlery is a type of cutlery made from materials that can be broken down and decomposed naturally in the environment. This type of cutlery is an alternative to traditional plastic cutlery, which can take hundreds of years to decompose and harm the environment.</a:t>
            </a:r>
          </a:p>
          <a:p>
            <a:pPr marL="6160" indent="0">
              <a:buNone/>
            </a:pPr>
            <a:r>
              <a:rPr lang="en-US" sz="1600" dirty="0">
                <a:solidFill>
                  <a:schemeClr val="accent5"/>
                </a:solidFill>
              </a:rPr>
              <a:t>Biodegradable cutlery is made from materials such as wood,  which are renewable and sustainable resources. These materials are compostable and can break down into natural elements, such as carbon dioxide, water, and biomass, without releasing harmful toxins into the environment.</a:t>
            </a:r>
          </a:p>
          <a:p>
            <a:pPr marL="6160" indent="0">
              <a:buNone/>
            </a:pPr>
            <a:r>
              <a:rPr lang="en-US" sz="1600" dirty="0">
                <a:solidFill>
                  <a:schemeClr val="accent5"/>
                </a:solidFill>
              </a:rPr>
              <a:t>Using biodegradable cutlery is an easy way to reduce your environmental impact and promote sustainable practices. By switching to biodegradable cutlery, you can help reduce the amount of plastic waste that ends up in landfills and oceans, and contribute to a cleaner and healthier planet.</a:t>
            </a:r>
          </a:p>
          <a:p>
            <a:pPr marL="6160" indent="0">
              <a:buNone/>
            </a:pPr>
            <a:r>
              <a:rPr lang="en-US" sz="1600" dirty="0">
                <a:solidFill>
                  <a:schemeClr val="accent5"/>
                </a:solidFill>
              </a:rPr>
              <a:t>Beehive is set on promoting sustainable practices and providing eco-friendly solutions to help businesses and individuals reduce their environmental impact. We offer a range of biodegradable cutlery products, including , spoons, forks, and knives, that are perfect for any occasion. Join us in our mission to create a better world and protect the environment. </a:t>
            </a:r>
          </a:p>
        </p:txBody>
      </p:sp>
      <p:sp>
        <p:nvSpPr>
          <p:cNvPr id="24" name="Rectangle 23">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838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{9B39E414-1E79-734A-8331-BF49BB8CF6AF}tf16401378</Template>
  <TotalTime>2043</TotalTime>
  <Words>2035</Words>
  <Application>Microsoft Macintosh PowerPoint</Application>
  <PresentationFormat>Widescreen</PresentationFormat>
  <Paragraphs>42</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MS Shell Dlg 2</vt:lpstr>
      <vt:lpstr>Times New Roman</vt:lpstr>
      <vt:lpstr>Wingdings</vt:lpstr>
      <vt:lpstr>Wingdings 3</vt:lpstr>
      <vt:lpstr>Madison</vt:lpstr>
      <vt:lpstr>PowerPoint Presentation</vt:lpstr>
      <vt:lpstr>Our story begins with a vision that aims to create opportunities for environmental education. We strive to promote education’s power in changing lives. At the heart of our mission, live our values for innovation and empowerment.  The concept of BEEHIVE is all about spreading and preserving the principles of sustainability and environmental conservation. “Amsterdam”, the Dutch capital of the Kingdom of the Netherlands was introduced as one of the world’s most eco-friendly cities and greenest spots. We are proud to call Amsterdam our home, a city that is known for its eco-friendly policies and sustainable practices. Amsterdam is a testament to what can be achieved when people come together to protect the environment, and we are inspired by the spirit of the city and its residents. BEEHIVE is a permanent campaign, that is set on reminding the world to save our planet and take into consideration the wellbeing of the earth. It is crucial to incite inspiration in people, so they achieve their part in saving the planet. We need to get them thinking about our individual and collective impact on the world we live in. Do what you can, when you can.   </vt:lpstr>
      <vt:lpstr>PowerPoint Presentation</vt:lpstr>
      <vt:lpstr>PowerPoint Presentation</vt:lpstr>
      <vt:lpstr>PowerPoint Presentation</vt:lpstr>
      <vt:lpstr>PowerPoint Presentation</vt:lpstr>
      <vt:lpstr>PowerPoint Presentation</vt:lpstr>
      <vt:lpstr>PowerPoint Presentation</vt:lpstr>
      <vt:lpstr>Disposable  cutelury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Learning</dc:title>
  <dc:creator>oussama Diab</dc:creator>
  <cp:lastModifiedBy>oussama Diab</cp:lastModifiedBy>
  <cp:revision>44</cp:revision>
  <dcterms:created xsi:type="dcterms:W3CDTF">2023-05-16T11:13:58Z</dcterms:created>
  <dcterms:modified xsi:type="dcterms:W3CDTF">2023-07-24T10:47:18Z</dcterms:modified>
</cp:coreProperties>
</file>